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0" r:id="rId3"/>
    <p:sldMasterId id="2147483690" r:id="rId4"/>
    <p:sldMasterId id="2147483700" r:id="rId5"/>
  </p:sldMasterIdLst>
  <p:sldIdLst>
    <p:sldId id="256" r:id="rId6"/>
    <p:sldId id="261" r:id="rId7"/>
    <p:sldId id="258" r:id="rId8"/>
    <p:sldId id="257" r:id="rId9"/>
    <p:sldId id="271" r:id="rId10"/>
    <p:sldId id="268" r:id="rId11"/>
    <p:sldId id="272" r:id="rId12"/>
    <p:sldId id="259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70" r:id="rId25"/>
    <p:sldId id="285" r:id="rId26"/>
    <p:sldId id="260" r:id="rId27"/>
    <p:sldId id="286" r:id="rId28"/>
    <p:sldId id="287" r:id="rId29"/>
    <p:sldId id="288" r:id="rId30"/>
    <p:sldId id="289" r:id="rId31"/>
    <p:sldId id="290" r:id="rId32"/>
    <p:sldId id="262" r:id="rId33"/>
    <p:sldId id="269" r:id="rId34"/>
    <p:sldId id="266" r:id="rId35"/>
    <p:sldId id="267" r:id="rId3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4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776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57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27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825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6010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6010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36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869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869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25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12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F9D945A-3E4D-89E2-CFC4-3CF0BE2EB4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7982" y="483394"/>
            <a:ext cx="8428037" cy="58912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3756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999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4676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80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57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46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57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41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64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6010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6010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38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869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869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03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67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F9D945A-3E4D-89E2-CFC4-3CF0BE2EB4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7982" y="483394"/>
            <a:ext cx="8428037" cy="58912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9927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943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223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0711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57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5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0661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52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6010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6010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346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869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869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83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8447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F9D945A-3E4D-89E2-CFC4-3CF0BE2EB4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7982" y="483394"/>
            <a:ext cx="8428037" cy="58912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0509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258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657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925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57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75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865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6010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6010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99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6010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6010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869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869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66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645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F9D945A-3E4D-89E2-CFC4-3CF0BE2EB4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7982" y="483394"/>
            <a:ext cx="8428037" cy="589121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8204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178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844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869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869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8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F9D945A-3E4D-89E2-CFC4-3CF0BE2EB4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7982" y="483394"/>
            <a:ext cx="8428037" cy="58912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653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34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240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7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0.jp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3.jp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74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510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033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760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156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jgiesike@washmo.org" TargetMode="External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3D80191-7F7C-1E0A-2355-D265B6BBE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9" y="1071"/>
            <a:ext cx="9141142" cy="685585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C86B987-9F58-E7C2-38DF-6505C1D0E0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9"/>
          <a:stretch/>
        </p:blipFill>
        <p:spPr>
          <a:xfrm>
            <a:off x="458" y="1846052"/>
            <a:ext cx="9143085" cy="50119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2F3A82-A680-62E3-877D-905C35F0F5C7}"/>
              </a:ext>
            </a:extLst>
          </p:cNvPr>
          <p:cNvSpPr txBox="1"/>
          <p:nvPr/>
        </p:nvSpPr>
        <p:spPr>
          <a:xfrm>
            <a:off x="267419" y="4546346"/>
            <a:ext cx="7358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Working With Volunteers From Different Generations</a:t>
            </a:r>
            <a:endParaRPr lang="en-A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17FE4D-0C14-30F3-FF8C-1A5454E177C9}"/>
              </a:ext>
            </a:extLst>
          </p:cNvPr>
          <p:cNvSpPr txBox="1"/>
          <p:nvPr/>
        </p:nvSpPr>
        <p:spPr>
          <a:xfrm>
            <a:off x="267419" y="5637153"/>
            <a:ext cx="7358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1"/>
                </a:solidFill>
                <a:latin typeface="+mj-lt"/>
              </a:rPr>
              <a:t>Jennifer </a:t>
            </a:r>
            <a:r>
              <a:rPr lang="en-AU" sz="2000" dirty="0" err="1">
                <a:solidFill>
                  <a:schemeClr val="accent1"/>
                </a:solidFill>
                <a:latin typeface="+mj-lt"/>
              </a:rPr>
              <a:t>Giesike</a:t>
            </a:r>
            <a:r>
              <a:rPr lang="en-AU" sz="2000" dirty="0">
                <a:solidFill>
                  <a:schemeClr val="accent1"/>
                </a:solidFill>
                <a:latin typeface="+mj-lt"/>
              </a:rPr>
              <a:t>, CFE  |  Washington Town &amp; Country Fair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DF3B286-8A1F-ACF6-56AD-9B8637A8A5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3" b="73082"/>
          <a:stretch/>
        </p:blipFill>
        <p:spPr>
          <a:xfrm>
            <a:off x="6702725" y="0"/>
            <a:ext cx="2440818" cy="152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40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FAA5BDB-17B2-A56A-B1AA-24778AB7ADFE}"/>
              </a:ext>
            </a:extLst>
          </p:cNvPr>
          <p:cNvSpPr txBox="1">
            <a:spLocks/>
          </p:cNvSpPr>
          <p:nvPr/>
        </p:nvSpPr>
        <p:spPr>
          <a:xfrm>
            <a:off x="1205548" y="720363"/>
            <a:ext cx="7938452" cy="7890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Generation X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47892A-0F14-DE6D-A0DF-947AC590974D}"/>
              </a:ext>
            </a:extLst>
          </p:cNvPr>
          <p:cNvSpPr txBox="1">
            <a:spLocks/>
          </p:cNvSpPr>
          <p:nvPr/>
        </p:nvSpPr>
        <p:spPr>
          <a:xfrm>
            <a:off x="1202240" y="1617482"/>
            <a:ext cx="7941760" cy="47050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900" b="1" dirty="0"/>
              <a:t>Motivation to Volunteer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Unselfish motivation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To be involved with fair, meeting new people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Being involved with their children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Focus on a meaningful cause</a:t>
            </a:r>
          </a:p>
          <a:p>
            <a:pPr lvl="1" algn="l"/>
            <a:endParaRPr lang="en-US" dirty="0"/>
          </a:p>
          <a:p>
            <a:pPr algn="l"/>
            <a:r>
              <a:rPr lang="en-US" sz="1900" b="1" dirty="0"/>
              <a:t>Hindrance to Volunteering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Time conflicts due to family and work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People with negative attitudes toward others</a:t>
            </a:r>
          </a:p>
          <a:p>
            <a:pPr lvl="1" algn="l"/>
            <a:endParaRPr lang="en-US" dirty="0"/>
          </a:p>
          <a:p>
            <a:pPr algn="l"/>
            <a:r>
              <a:rPr lang="en-US" sz="1900" b="1" dirty="0"/>
              <a:t>Motivation to continue with Volunteering Efforts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Continue to help the fair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Being involved in their children’s activities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Enjoy the people they volunteer with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Flexibility in volunteering requirements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Volunteering through employer</a:t>
            </a:r>
          </a:p>
          <a:p>
            <a:pPr lvl="1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7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FAA5BDB-17B2-A56A-B1AA-24778AB7ADFE}"/>
              </a:ext>
            </a:extLst>
          </p:cNvPr>
          <p:cNvSpPr txBox="1">
            <a:spLocks/>
          </p:cNvSpPr>
          <p:nvPr/>
        </p:nvSpPr>
        <p:spPr>
          <a:xfrm>
            <a:off x="1202240" y="407542"/>
            <a:ext cx="7938452" cy="7890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/>
              <a:t>Generation X</a:t>
            </a:r>
            <a:r>
              <a:rPr lang="en-US" sz="3200" dirty="0"/>
              <a:t> </a:t>
            </a:r>
            <a:r>
              <a:rPr lang="en-US" sz="2100" dirty="0"/>
              <a:t>cont’d</a:t>
            </a:r>
            <a:endParaRPr lang="en-US" sz="32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47892A-0F14-DE6D-A0DF-947AC590974D}"/>
              </a:ext>
            </a:extLst>
          </p:cNvPr>
          <p:cNvSpPr txBox="1">
            <a:spLocks/>
          </p:cNvSpPr>
          <p:nvPr/>
        </p:nvSpPr>
        <p:spPr>
          <a:xfrm>
            <a:off x="1202240" y="1617482"/>
            <a:ext cx="7941760" cy="4705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900" b="1" dirty="0"/>
              <a:t>Actions you can change or improve to ensure continued Volunteerism</a:t>
            </a:r>
          </a:p>
          <a:p>
            <a:pPr lvl="1" algn="l"/>
            <a:r>
              <a:rPr lang="en-US" sz="1800" dirty="0">
                <a:solidFill>
                  <a:schemeClr val="bg1"/>
                </a:solidFill>
              </a:rPr>
              <a:t>Communicate frequently with volunteers</a:t>
            </a:r>
          </a:p>
          <a:p>
            <a:pPr lvl="1" algn="l"/>
            <a:r>
              <a:rPr lang="en-US" sz="1800" dirty="0">
                <a:solidFill>
                  <a:schemeClr val="bg1"/>
                </a:solidFill>
              </a:rPr>
              <a:t>Expand the volunteer base</a:t>
            </a:r>
          </a:p>
          <a:p>
            <a:pPr marL="457200" lvl="1" indent="0" algn="l">
              <a:buNone/>
            </a:pPr>
            <a:endParaRPr lang="en-US" sz="1800" dirty="0"/>
          </a:p>
          <a:p>
            <a:pPr algn="l"/>
            <a:r>
              <a:rPr lang="en-US" sz="1900" b="1" dirty="0"/>
              <a:t>Most important factors in retaining Volunteers</a:t>
            </a:r>
          </a:p>
          <a:p>
            <a:pPr lvl="1" algn="l"/>
            <a:r>
              <a:rPr lang="en-US" sz="1800" dirty="0">
                <a:solidFill>
                  <a:schemeClr val="bg1"/>
                </a:solidFill>
              </a:rPr>
              <a:t>Appreciation for the efforts of the group</a:t>
            </a:r>
          </a:p>
          <a:p>
            <a:pPr lvl="1" algn="l"/>
            <a:r>
              <a:rPr lang="en-US" sz="1800" dirty="0">
                <a:solidFill>
                  <a:schemeClr val="bg1"/>
                </a:solidFill>
              </a:rPr>
              <a:t>Sense of accomplishment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2C6383-A04C-7436-4A62-82EC0C2FC369}"/>
              </a:ext>
            </a:extLst>
          </p:cNvPr>
          <p:cNvSpPr txBox="1"/>
          <p:nvPr/>
        </p:nvSpPr>
        <p:spPr>
          <a:xfrm>
            <a:off x="1202240" y="5061726"/>
            <a:ext cx="7495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chemeClr val="bg1"/>
                </a:solidFill>
              </a:rPr>
              <a:t>Interesting Fact:  Generation X want to give back and have the highest volunteer rate of any generation.  They also are the age group the contributes the most in donations.</a:t>
            </a:r>
          </a:p>
        </p:txBody>
      </p:sp>
    </p:spTree>
    <p:extLst>
      <p:ext uri="{BB962C8B-B14F-4D97-AF65-F5344CB8AC3E}">
        <p14:creationId xmlns:p14="http://schemas.microsoft.com/office/powerpoint/2010/main" val="2926766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540F6B7-E3BA-D0AF-4BF2-7883ED9DF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6" y="575983"/>
            <a:ext cx="5763236" cy="128089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Millennials</a:t>
            </a:r>
            <a:br>
              <a:rPr lang="en-US" dirty="0"/>
            </a:br>
            <a:r>
              <a:rPr lang="en-US" sz="2600" dirty="0"/>
              <a:t>Born 1991-1996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5FD4A3-687A-B14C-734A-DB48E427E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439" y="2816326"/>
            <a:ext cx="31956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Characteristics: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Open minded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Confident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Short attention span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Overscheduled (busy)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Optimistic/idealistic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Multitaskers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31EC701-2E28-92B9-23B1-FE0016B8A64F}"/>
              </a:ext>
            </a:extLst>
          </p:cNvPr>
          <p:cNvSpPr txBox="1">
            <a:spLocks/>
          </p:cNvSpPr>
          <p:nvPr/>
        </p:nvSpPr>
        <p:spPr>
          <a:xfrm>
            <a:off x="4128039" y="2816326"/>
            <a:ext cx="3491142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Values: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Civic Engagement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Education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Confidence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Achievement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Diversity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Technologically Savvy</a:t>
            </a:r>
          </a:p>
        </p:txBody>
      </p:sp>
      <p:pic>
        <p:nvPicPr>
          <p:cNvPr id="2" name="Picture 1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6A36E15-FFFC-BF89-4D53-4A32368A2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088" y="1146059"/>
            <a:ext cx="1826353" cy="228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54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CABC0E-78CD-C760-18E9-3350981752E6}"/>
              </a:ext>
            </a:extLst>
          </p:cNvPr>
          <p:cNvSpPr txBox="1">
            <a:spLocks/>
          </p:cNvSpPr>
          <p:nvPr/>
        </p:nvSpPr>
        <p:spPr>
          <a:xfrm>
            <a:off x="1565381" y="627392"/>
            <a:ext cx="7785579" cy="8478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/>
              <a:t>Millennials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0C85F0-C510-B3B4-D573-BF8ED44A7D1C}"/>
              </a:ext>
            </a:extLst>
          </p:cNvPr>
          <p:cNvSpPr txBox="1">
            <a:spLocks/>
          </p:cNvSpPr>
          <p:nvPr/>
        </p:nvSpPr>
        <p:spPr>
          <a:xfrm>
            <a:off x="1562136" y="1475291"/>
            <a:ext cx="7788823" cy="4937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100" b="1" dirty="0">
                <a:solidFill>
                  <a:schemeClr val="tx1"/>
                </a:solidFill>
              </a:rPr>
              <a:t>Motivation to Volunteer</a:t>
            </a:r>
          </a:p>
          <a:p>
            <a:pPr lvl="1" algn="l"/>
            <a:r>
              <a:rPr lang="en-US" sz="1800" dirty="0"/>
              <a:t>Selfish motivation</a:t>
            </a:r>
          </a:p>
          <a:p>
            <a:pPr lvl="1" algn="l"/>
            <a:r>
              <a:rPr lang="en-US" sz="1800" dirty="0"/>
              <a:t>Material gains and new skills</a:t>
            </a:r>
          </a:p>
          <a:p>
            <a:pPr lvl="1" algn="l"/>
            <a:r>
              <a:rPr lang="en-US" sz="1800" dirty="0"/>
              <a:t>Working with friends and relatives</a:t>
            </a:r>
          </a:p>
          <a:p>
            <a:pPr lvl="1" algn="l"/>
            <a:r>
              <a:rPr lang="en-US" sz="1800" dirty="0"/>
              <a:t>Giving back, sense of community</a:t>
            </a:r>
          </a:p>
          <a:p>
            <a:pPr lvl="1" algn="l"/>
            <a:endParaRPr lang="en-US" dirty="0"/>
          </a:p>
          <a:p>
            <a:pPr algn="l"/>
            <a:r>
              <a:rPr lang="en-US" sz="2100" b="1" dirty="0">
                <a:solidFill>
                  <a:schemeClr val="tx1"/>
                </a:solidFill>
              </a:rPr>
              <a:t>Hindrance to Volunteering</a:t>
            </a:r>
          </a:p>
          <a:p>
            <a:pPr lvl="1" algn="l"/>
            <a:r>
              <a:rPr lang="en-US" sz="1800" dirty="0"/>
              <a:t>Time conflicts/lack of flexibility</a:t>
            </a:r>
          </a:p>
          <a:p>
            <a:pPr lvl="1" algn="l"/>
            <a:r>
              <a:rPr lang="en-US" sz="1800" dirty="0"/>
              <a:t>Personal conflict with other volunteers</a:t>
            </a:r>
          </a:p>
          <a:p>
            <a:pPr lvl="1" algn="l"/>
            <a:endParaRPr lang="en-US" dirty="0"/>
          </a:p>
          <a:p>
            <a:pPr algn="l"/>
            <a:r>
              <a:rPr lang="en-US" sz="2100" b="1" dirty="0">
                <a:solidFill>
                  <a:schemeClr val="tx1"/>
                </a:solidFill>
              </a:rPr>
              <a:t>Motivation to continue with Volunteering Efforts</a:t>
            </a:r>
          </a:p>
          <a:p>
            <a:pPr lvl="1" algn="l"/>
            <a:r>
              <a:rPr lang="en-US" sz="1800" dirty="0"/>
              <a:t>Enjoyment of the work</a:t>
            </a:r>
          </a:p>
          <a:p>
            <a:pPr lvl="1" algn="l"/>
            <a:r>
              <a:rPr lang="en-US" sz="1800" dirty="0"/>
              <a:t>Enjoy the people they work with and those they help</a:t>
            </a:r>
          </a:p>
          <a:p>
            <a:pPr lvl="1" algn="l"/>
            <a:r>
              <a:rPr lang="en-US" sz="1800" dirty="0"/>
              <a:t>Being part of the process instead of telling them what the process is</a:t>
            </a:r>
          </a:p>
        </p:txBody>
      </p:sp>
    </p:spTree>
    <p:extLst>
      <p:ext uri="{BB962C8B-B14F-4D97-AF65-F5344CB8AC3E}">
        <p14:creationId xmlns:p14="http://schemas.microsoft.com/office/powerpoint/2010/main" val="559071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CABC0E-78CD-C760-18E9-3350981752E6}"/>
              </a:ext>
            </a:extLst>
          </p:cNvPr>
          <p:cNvSpPr txBox="1">
            <a:spLocks/>
          </p:cNvSpPr>
          <p:nvPr/>
        </p:nvSpPr>
        <p:spPr>
          <a:xfrm>
            <a:off x="1565381" y="627392"/>
            <a:ext cx="7785579" cy="8478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/>
              <a:t>Millennials, </a:t>
            </a:r>
            <a:r>
              <a:rPr lang="en-US" sz="2700" dirty="0"/>
              <a:t>cont’d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0C85F0-C510-B3B4-D573-BF8ED44A7D1C}"/>
              </a:ext>
            </a:extLst>
          </p:cNvPr>
          <p:cNvSpPr txBox="1">
            <a:spLocks/>
          </p:cNvSpPr>
          <p:nvPr/>
        </p:nvSpPr>
        <p:spPr>
          <a:xfrm>
            <a:off x="1562136" y="1475291"/>
            <a:ext cx="7788823" cy="4937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900" b="1" dirty="0">
                <a:solidFill>
                  <a:schemeClr val="tx1"/>
                </a:solidFill>
              </a:rPr>
              <a:t>Actions you can change or improve to ensure continued Volunteerism</a:t>
            </a:r>
          </a:p>
          <a:p>
            <a:pPr lvl="1" algn="l"/>
            <a:r>
              <a:rPr lang="en-US" sz="1700" dirty="0"/>
              <a:t>Flexibility</a:t>
            </a:r>
          </a:p>
          <a:p>
            <a:pPr lvl="1" algn="l"/>
            <a:r>
              <a:rPr lang="en-US" sz="1700" dirty="0"/>
              <a:t>Be respectful and caring</a:t>
            </a:r>
          </a:p>
          <a:p>
            <a:pPr marL="457200" lvl="1" indent="0" algn="l">
              <a:buNone/>
            </a:pPr>
            <a:endParaRPr lang="en-US" sz="1800" dirty="0"/>
          </a:p>
          <a:p>
            <a:pPr algn="l"/>
            <a:r>
              <a:rPr lang="en-US" sz="1900" b="1" dirty="0">
                <a:solidFill>
                  <a:schemeClr val="tx1"/>
                </a:solidFill>
              </a:rPr>
              <a:t>Most important factors in retaining Volunteers</a:t>
            </a:r>
          </a:p>
          <a:p>
            <a:pPr lvl="1" algn="l"/>
            <a:r>
              <a:rPr lang="en-US" sz="1700" dirty="0"/>
              <a:t>Appreciation for their efforts</a:t>
            </a:r>
          </a:p>
          <a:p>
            <a:pPr lvl="1" algn="l"/>
            <a:r>
              <a:rPr lang="en-US" sz="1700" dirty="0"/>
              <a:t>Worthwhile purpose</a:t>
            </a:r>
          </a:p>
          <a:p>
            <a:pPr lvl="1" algn="l"/>
            <a:r>
              <a:rPr lang="en-US" sz="1700" dirty="0"/>
              <a:t>Comfortable environment</a:t>
            </a:r>
          </a:p>
        </p:txBody>
      </p:sp>
    </p:spTree>
    <p:extLst>
      <p:ext uri="{BB962C8B-B14F-4D97-AF65-F5344CB8AC3E}">
        <p14:creationId xmlns:p14="http://schemas.microsoft.com/office/powerpoint/2010/main" val="1081725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F51D33-C6CD-36E2-C18B-755C1132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13" y="823605"/>
            <a:ext cx="6458797" cy="1280890"/>
          </a:xfrm>
        </p:spPr>
        <p:txBody>
          <a:bodyPr/>
          <a:lstStyle/>
          <a:p>
            <a:pPr algn="ctr"/>
            <a:r>
              <a:rPr lang="en-US" b="1" dirty="0"/>
              <a:t>Generation Z</a:t>
            </a:r>
            <a:br>
              <a:rPr lang="en-US" b="1" dirty="0"/>
            </a:br>
            <a:r>
              <a:rPr lang="en-US" sz="2600" dirty="0"/>
              <a:t>Born 1997-2009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AFF796-F38A-EFE8-5417-BA82A4A4B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018" y="2872073"/>
            <a:ext cx="3898669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Characteristics: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Diversity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First Digital Natives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Financially-minded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Work Independently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Connected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Entrepreneurs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0FFA24E-D4DF-FEC4-01C4-35C3313FD6AF}"/>
              </a:ext>
            </a:extLst>
          </p:cNvPr>
          <p:cNvSpPr txBox="1">
            <a:spLocks/>
          </p:cNvSpPr>
          <p:nvPr/>
        </p:nvSpPr>
        <p:spPr>
          <a:xfrm>
            <a:off x="4778506" y="2892662"/>
            <a:ext cx="3333200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Values: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Independent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Financially successful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Flexible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Caring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Creative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Technologically savvy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D5231D-245F-33D1-F408-663C3E983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06" y="1107817"/>
            <a:ext cx="2141814" cy="178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16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FAA5BDB-17B2-A56A-B1AA-24778AB7ADFE}"/>
              </a:ext>
            </a:extLst>
          </p:cNvPr>
          <p:cNvSpPr txBox="1">
            <a:spLocks/>
          </p:cNvSpPr>
          <p:nvPr/>
        </p:nvSpPr>
        <p:spPr>
          <a:xfrm>
            <a:off x="1205548" y="720363"/>
            <a:ext cx="7938452" cy="7890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Generation Z 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47892A-0F14-DE6D-A0DF-947AC590974D}"/>
              </a:ext>
            </a:extLst>
          </p:cNvPr>
          <p:cNvSpPr txBox="1">
            <a:spLocks/>
          </p:cNvSpPr>
          <p:nvPr/>
        </p:nvSpPr>
        <p:spPr>
          <a:xfrm>
            <a:off x="1202240" y="1617482"/>
            <a:ext cx="7941760" cy="4705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900" b="1" dirty="0"/>
              <a:t>Motivation to Volunteer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Passionate to volunteer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Career skills and learning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Care about making the world a better place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Giving back</a:t>
            </a:r>
          </a:p>
          <a:p>
            <a:pPr lvl="1" algn="l"/>
            <a:endParaRPr lang="en-US" dirty="0"/>
          </a:p>
          <a:p>
            <a:pPr algn="l"/>
            <a:r>
              <a:rPr lang="en-US" sz="1900" b="1" dirty="0"/>
              <a:t>Hindrance to Volunteering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Time conflicts/lack of flexibility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Freedom to choose what they want to do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Too controlling</a:t>
            </a:r>
          </a:p>
          <a:p>
            <a:pPr lvl="1" algn="l"/>
            <a:endParaRPr lang="en-US" dirty="0"/>
          </a:p>
          <a:p>
            <a:pPr algn="l"/>
            <a:r>
              <a:rPr lang="en-US" sz="1900" b="1" dirty="0"/>
              <a:t>Motivation to continue with Volunteering Efforts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Gain knowledge and skills for future career objectives – resume builder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To have fun</a:t>
            </a:r>
          </a:p>
          <a:p>
            <a:pPr lvl="1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82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FAA5BDB-17B2-A56A-B1AA-24778AB7ADFE}"/>
              </a:ext>
            </a:extLst>
          </p:cNvPr>
          <p:cNvSpPr txBox="1">
            <a:spLocks/>
          </p:cNvSpPr>
          <p:nvPr/>
        </p:nvSpPr>
        <p:spPr>
          <a:xfrm>
            <a:off x="1202240" y="407542"/>
            <a:ext cx="7938452" cy="7890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/>
              <a:t>Generation Z</a:t>
            </a:r>
            <a:r>
              <a:rPr lang="en-US" sz="3200" dirty="0"/>
              <a:t> </a:t>
            </a:r>
            <a:r>
              <a:rPr lang="en-US" sz="2100" dirty="0"/>
              <a:t>cont’d</a:t>
            </a:r>
            <a:endParaRPr lang="en-US" sz="32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47892A-0F14-DE6D-A0DF-947AC590974D}"/>
              </a:ext>
            </a:extLst>
          </p:cNvPr>
          <p:cNvSpPr txBox="1">
            <a:spLocks/>
          </p:cNvSpPr>
          <p:nvPr/>
        </p:nvSpPr>
        <p:spPr>
          <a:xfrm>
            <a:off x="1202240" y="1617482"/>
            <a:ext cx="7941760" cy="4705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900" b="1" dirty="0"/>
              <a:t>Actions you can change or improve to ensure continued Volunteerism</a:t>
            </a:r>
          </a:p>
          <a:p>
            <a:pPr lvl="1" algn="l"/>
            <a:r>
              <a:rPr lang="en-US" sz="1800" dirty="0">
                <a:solidFill>
                  <a:schemeClr val="bg1"/>
                </a:solidFill>
              </a:rPr>
              <a:t>Keep everything simple and concise</a:t>
            </a:r>
          </a:p>
          <a:p>
            <a:pPr lvl="1" algn="l"/>
            <a:r>
              <a:rPr lang="en-US" sz="1800" dirty="0">
                <a:solidFill>
                  <a:schemeClr val="bg1"/>
                </a:solidFill>
              </a:rPr>
              <a:t>Tell your story</a:t>
            </a:r>
          </a:p>
          <a:p>
            <a:pPr lvl="1" algn="l"/>
            <a:r>
              <a:rPr lang="en-US" sz="1800" dirty="0">
                <a:solidFill>
                  <a:schemeClr val="bg1"/>
                </a:solidFill>
              </a:rPr>
              <a:t>Leverage social media</a:t>
            </a:r>
          </a:p>
          <a:p>
            <a:pPr marL="457200" lvl="1" indent="0" algn="l">
              <a:buNone/>
            </a:pPr>
            <a:endParaRPr lang="en-US" sz="1800" dirty="0"/>
          </a:p>
          <a:p>
            <a:pPr algn="l"/>
            <a:r>
              <a:rPr lang="en-US" sz="1900" b="1" dirty="0"/>
              <a:t>Most important factors in retaining Volunteers</a:t>
            </a:r>
          </a:p>
          <a:p>
            <a:pPr lvl="1" algn="l"/>
            <a:r>
              <a:rPr lang="en-US" sz="1800" dirty="0">
                <a:solidFill>
                  <a:schemeClr val="bg1"/>
                </a:solidFill>
              </a:rPr>
              <a:t>Be flexible</a:t>
            </a:r>
          </a:p>
          <a:p>
            <a:pPr lvl="1" algn="l"/>
            <a:r>
              <a:rPr lang="en-US" sz="1800" dirty="0">
                <a:solidFill>
                  <a:schemeClr val="bg1"/>
                </a:solidFill>
              </a:rPr>
              <a:t>Social awareness</a:t>
            </a:r>
          </a:p>
          <a:p>
            <a:pPr lvl="1" algn="l"/>
            <a:r>
              <a:rPr lang="en-US" sz="1800" dirty="0">
                <a:solidFill>
                  <a:schemeClr val="bg1"/>
                </a:solidFill>
              </a:rPr>
              <a:t>Being part of a team</a:t>
            </a:r>
          </a:p>
        </p:txBody>
      </p:sp>
    </p:spTree>
    <p:extLst>
      <p:ext uri="{BB962C8B-B14F-4D97-AF65-F5344CB8AC3E}">
        <p14:creationId xmlns:p14="http://schemas.microsoft.com/office/powerpoint/2010/main" val="3169172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540F6B7-E3BA-D0AF-4BF2-7883ED9DF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6" y="575983"/>
            <a:ext cx="5763236" cy="128089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Generation Alpha</a:t>
            </a:r>
            <a:br>
              <a:rPr lang="en-US" dirty="0"/>
            </a:br>
            <a:r>
              <a:rPr lang="en-US" sz="2600" dirty="0"/>
              <a:t>Born 2010-2025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5FD4A3-687A-B14C-734A-DB48E427E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439" y="2816326"/>
            <a:ext cx="31956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Characteristics: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Diversity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Focused on Family &amp; Future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Inclusive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Most Educated in generation history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Social Media is mode of interaction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31EC701-2E28-92B9-23B1-FE0016B8A64F}"/>
              </a:ext>
            </a:extLst>
          </p:cNvPr>
          <p:cNvSpPr txBox="1">
            <a:spLocks/>
          </p:cNvSpPr>
          <p:nvPr/>
        </p:nvSpPr>
        <p:spPr>
          <a:xfrm>
            <a:off x="4128039" y="2816326"/>
            <a:ext cx="3491142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Values: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Honesty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Individuality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Exploration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Goal-Oriented Achiever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Technologically Savvy</a:t>
            </a:r>
          </a:p>
        </p:txBody>
      </p:sp>
      <p:pic>
        <p:nvPicPr>
          <p:cNvPr id="9" name="Picture 8" descr="A child wearing a tiara&#10;&#10;Description automatically generated">
            <a:extLst>
              <a:ext uri="{FF2B5EF4-FFF2-40B4-BE49-F238E27FC236}">
                <a16:creationId xmlns:a16="http://schemas.microsoft.com/office/drawing/2014/main" id="{64F2BBEE-FF2C-02B8-FEE5-CA9D571457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/>
          <a:stretch/>
        </p:blipFill>
        <p:spPr>
          <a:xfrm>
            <a:off x="6555972" y="1216428"/>
            <a:ext cx="2152572" cy="230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17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CABC0E-78CD-C760-18E9-3350981752E6}"/>
              </a:ext>
            </a:extLst>
          </p:cNvPr>
          <p:cNvSpPr txBox="1">
            <a:spLocks/>
          </p:cNvSpPr>
          <p:nvPr/>
        </p:nvSpPr>
        <p:spPr>
          <a:xfrm>
            <a:off x="1565381" y="627392"/>
            <a:ext cx="7785579" cy="8478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/>
              <a:t>Generation Alpha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0C85F0-C510-B3B4-D573-BF8ED44A7D1C}"/>
              </a:ext>
            </a:extLst>
          </p:cNvPr>
          <p:cNvSpPr txBox="1">
            <a:spLocks/>
          </p:cNvSpPr>
          <p:nvPr/>
        </p:nvSpPr>
        <p:spPr>
          <a:xfrm>
            <a:off x="1562136" y="2442411"/>
            <a:ext cx="7788823" cy="3970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tx1"/>
                </a:solidFill>
              </a:rPr>
              <a:t>Rise with expectation of doing good in the world.</a:t>
            </a:r>
          </a:p>
          <a:p>
            <a:pPr marL="0" indent="0" algn="l"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Volunteering at school and starting to within their community.</a:t>
            </a:r>
          </a:p>
          <a:p>
            <a:pPr marL="0" indent="0" algn="l"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They will make a difference in their communities and will truly live up to their potential.</a:t>
            </a:r>
          </a:p>
        </p:txBody>
      </p:sp>
    </p:spTree>
    <p:extLst>
      <p:ext uri="{BB962C8B-B14F-4D97-AF65-F5344CB8AC3E}">
        <p14:creationId xmlns:p14="http://schemas.microsoft.com/office/powerpoint/2010/main" val="348387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B2FBB49-180E-FB64-9AD9-BF16F1273237}"/>
              </a:ext>
            </a:extLst>
          </p:cNvPr>
          <p:cNvSpPr txBox="1">
            <a:spLocks/>
          </p:cNvSpPr>
          <p:nvPr/>
        </p:nvSpPr>
        <p:spPr>
          <a:xfrm>
            <a:off x="150512" y="780521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Age-related Generations</a:t>
            </a:r>
            <a:endParaRPr lang="en-US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6C17B8-A06F-F15A-31DA-4857C9166CD7}"/>
              </a:ext>
            </a:extLst>
          </p:cNvPr>
          <p:cNvSpPr txBox="1">
            <a:spLocks/>
          </p:cNvSpPr>
          <p:nvPr/>
        </p:nvSpPr>
        <p:spPr>
          <a:xfrm>
            <a:off x="1090495" y="2290011"/>
            <a:ext cx="8030095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1929-1945 		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	The Silent Generation</a:t>
            </a:r>
          </a:p>
          <a:p>
            <a:pPr algn="l"/>
            <a:r>
              <a:rPr lang="en-US" dirty="0"/>
              <a:t>1946-1964		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	Baby Boomers</a:t>
            </a:r>
          </a:p>
          <a:p>
            <a:pPr algn="l"/>
            <a:r>
              <a:rPr lang="en-US" dirty="0"/>
              <a:t>1965-1980		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	Generation X</a:t>
            </a:r>
          </a:p>
          <a:p>
            <a:pPr algn="l"/>
            <a:r>
              <a:rPr lang="en-US" dirty="0"/>
              <a:t>1981-1996		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	Millennials </a:t>
            </a:r>
          </a:p>
          <a:p>
            <a:pPr algn="l"/>
            <a:r>
              <a:rPr lang="en-US" dirty="0"/>
              <a:t>1997-2009		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	Generation Z</a:t>
            </a:r>
          </a:p>
          <a:p>
            <a:pPr algn="l"/>
            <a:r>
              <a:rPr lang="en-US" dirty="0"/>
              <a:t>2010-2025		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	Generation Alpha</a:t>
            </a:r>
          </a:p>
        </p:txBody>
      </p:sp>
    </p:spTree>
    <p:extLst>
      <p:ext uri="{BB962C8B-B14F-4D97-AF65-F5344CB8AC3E}">
        <p14:creationId xmlns:p14="http://schemas.microsoft.com/office/powerpoint/2010/main" val="2128714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87E07E-C303-E402-D0B0-C5C6346C0007}"/>
              </a:ext>
            </a:extLst>
          </p:cNvPr>
          <p:cNvSpPr txBox="1"/>
          <p:nvPr/>
        </p:nvSpPr>
        <p:spPr>
          <a:xfrm>
            <a:off x="487279" y="518621"/>
            <a:ext cx="656322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Now what do we do with all of this information?</a:t>
            </a:r>
          </a:p>
          <a:p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r>
              <a:rPr lang="en-US" sz="2600" b="1" dirty="0">
                <a:solidFill>
                  <a:schemeClr val="bg1"/>
                </a:solidFill>
              </a:rPr>
              <a:t>What areas do we need volunteers?</a:t>
            </a:r>
          </a:p>
          <a:p>
            <a:pPr marL="0" indent="0">
              <a:buNone/>
            </a:pPr>
            <a:endParaRPr lang="en-US" sz="2600" b="1" dirty="0">
              <a:solidFill>
                <a:schemeClr val="bg1"/>
              </a:solidFill>
            </a:endParaRPr>
          </a:p>
          <a:p>
            <a:r>
              <a:rPr lang="en-US" sz="2600" b="1" dirty="0">
                <a:solidFill>
                  <a:schemeClr val="bg1"/>
                </a:solidFill>
              </a:rPr>
              <a:t>How do we find our volunteers?</a:t>
            </a:r>
          </a:p>
        </p:txBody>
      </p:sp>
    </p:spTree>
    <p:extLst>
      <p:ext uri="{BB962C8B-B14F-4D97-AF65-F5344CB8AC3E}">
        <p14:creationId xmlns:p14="http://schemas.microsoft.com/office/powerpoint/2010/main" val="3065480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11DEE-A634-77C6-AC4B-F77409F58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Silent Generation</a:t>
            </a:r>
            <a:br>
              <a:rPr lang="en-US" dirty="0"/>
            </a:br>
            <a:r>
              <a:rPr lang="en-US" sz="2600" dirty="0"/>
              <a:t>Where can you find them?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30443C-4038-6791-03D0-BF07986BC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26631"/>
            <a:ext cx="7886700" cy="3856915"/>
          </a:xfrm>
        </p:spPr>
        <p:txBody>
          <a:bodyPr>
            <a:normAutofit/>
          </a:bodyPr>
          <a:lstStyle/>
          <a:p>
            <a:r>
              <a:rPr lang="en-US" sz="2400" dirty="0"/>
              <a:t>Civic and social clubs</a:t>
            </a:r>
          </a:p>
          <a:p>
            <a:r>
              <a:rPr lang="en-US" sz="2400" dirty="0"/>
              <a:t>Shopping centers/supermarkets</a:t>
            </a:r>
          </a:p>
          <a:p>
            <a:pPr lvl="1"/>
            <a:r>
              <a:rPr lang="en-US" sz="2000" dirty="0"/>
              <a:t>Daytime hours</a:t>
            </a:r>
          </a:p>
          <a:p>
            <a:r>
              <a:rPr lang="en-US" sz="2400" dirty="0"/>
              <a:t>AARP and post-career centers</a:t>
            </a:r>
          </a:p>
          <a:p>
            <a:r>
              <a:rPr lang="en-US" sz="2400" dirty="0"/>
              <a:t>Faith communities</a:t>
            </a:r>
          </a:p>
          <a:p>
            <a:r>
              <a:rPr lang="en-US" sz="2400" dirty="0"/>
              <a:t>Senior centers</a:t>
            </a:r>
          </a:p>
        </p:txBody>
      </p:sp>
    </p:spTree>
    <p:extLst>
      <p:ext uri="{BB962C8B-B14F-4D97-AF65-F5344CB8AC3E}">
        <p14:creationId xmlns:p14="http://schemas.microsoft.com/office/powerpoint/2010/main" val="621011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1BA8CBC-AE0A-FAF6-18C2-CCEB363B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/>
              <a:t>Baby Boomers</a:t>
            </a:r>
            <a:br>
              <a:rPr lang="en-US" dirty="0"/>
            </a:br>
            <a:r>
              <a:rPr lang="en-US" sz="2600" dirty="0"/>
              <a:t>Where can you find them?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FCD51C55-4F29-4E59-09E2-EDF3E044C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26631"/>
            <a:ext cx="7886700" cy="3856915"/>
          </a:xfrm>
        </p:spPr>
        <p:txBody>
          <a:bodyPr>
            <a:normAutofit/>
          </a:bodyPr>
          <a:lstStyle/>
          <a:p>
            <a:r>
              <a:rPr lang="en-US" sz="2400" dirty="0"/>
              <a:t>High-profile media/technology (LinkedIn, Facebook, Online newspapers</a:t>
            </a:r>
          </a:p>
          <a:p>
            <a:r>
              <a:rPr lang="en-US" sz="2400" dirty="0"/>
              <a:t>Corporations and business associations</a:t>
            </a:r>
          </a:p>
          <a:p>
            <a:r>
              <a:rPr lang="en-US" sz="2400" dirty="0"/>
              <a:t>Outplacement agencies</a:t>
            </a:r>
          </a:p>
          <a:p>
            <a:r>
              <a:rPr lang="en-US" sz="2400" dirty="0"/>
              <a:t>Civic organizations</a:t>
            </a:r>
          </a:p>
          <a:p>
            <a:r>
              <a:rPr lang="en-US" sz="2400" dirty="0"/>
              <a:t>Fitness/wellness centers</a:t>
            </a:r>
          </a:p>
        </p:txBody>
      </p:sp>
    </p:spTree>
    <p:extLst>
      <p:ext uri="{BB962C8B-B14F-4D97-AF65-F5344CB8AC3E}">
        <p14:creationId xmlns:p14="http://schemas.microsoft.com/office/powerpoint/2010/main" val="2853020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11DEE-A634-77C6-AC4B-F77409F58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Generation X</a:t>
            </a:r>
            <a:br>
              <a:rPr lang="en-US" dirty="0"/>
            </a:br>
            <a:r>
              <a:rPr lang="en-US" sz="2600" dirty="0"/>
              <a:t>Where can you find them?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30443C-4038-6791-03D0-BF07986BC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26631"/>
            <a:ext cx="7886700" cy="3856915"/>
          </a:xfrm>
        </p:spPr>
        <p:txBody>
          <a:bodyPr>
            <a:normAutofit/>
          </a:bodyPr>
          <a:lstStyle/>
          <a:p>
            <a:r>
              <a:rPr lang="en-US" sz="2400" dirty="0"/>
              <a:t>Internet (social networking sites, bulletin boards, websites, email)</a:t>
            </a:r>
          </a:p>
          <a:p>
            <a:r>
              <a:rPr lang="en-US" sz="2400" dirty="0"/>
              <a:t>Fliers: cafes, coffee shops, book stores, gas stations, children’s school events</a:t>
            </a:r>
          </a:p>
          <a:p>
            <a:r>
              <a:rPr lang="en-US" sz="2400" dirty="0"/>
              <a:t>Graduate schools</a:t>
            </a:r>
          </a:p>
          <a:p>
            <a:r>
              <a:rPr lang="en-US" sz="2400" dirty="0"/>
              <a:t>Ads at child-care centers where their children attend </a:t>
            </a:r>
          </a:p>
          <a:p>
            <a:r>
              <a:rPr lang="en-US" sz="2400" dirty="0"/>
              <a:t>Ads at pediatricians’ office</a:t>
            </a:r>
          </a:p>
          <a:p>
            <a:r>
              <a:rPr lang="en-US" sz="2400" dirty="0"/>
              <a:t>Wellness centers and events</a:t>
            </a:r>
          </a:p>
        </p:txBody>
      </p:sp>
    </p:spTree>
    <p:extLst>
      <p:ext uri="{BB962C8B-B14F-4D97-AF65-F5344CB8AC3E}">
        <p14:creationId xmlns:p14="http://schemas.microsoft.com/office/powerpoint/2010/main" val="2220450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1BA8CBC-AE0A-FAF6-18C2-CCEB363B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/>
              <a:t>Millennials</a:t>
            </a:r>
            <a:br>
              <a:rPr lang="en-US" dirty="0"/>
            </a:br>
            <a:r>
              <a:rPr lang="en-US" sz="2600" dirty="0"/>
              <a:t>Where can you find them?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FCD51C55-4F29-4E59-09E2-EDF3E044C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26631"/>
            <a:ext cx="7886700" cy="3856915"/>
          </a:xfrm>
        </p:spPr>
        <p:txBody>
          <a:bodyPr>
            <a:normAutofit/>
          </a:bodyPr>
          <a:lstStyle/>
          <a:p>
            <a:r>
              <a:rPr lang="en-US" sz="2400" dirty="0"/>
              <a:t>Young professional groups, civic engagement clubs</a:t>
            </a:r>
          </a:p>
          <a:p>
            <a:r>
              <a:rPr lang="en-US" sz="2400" dirty="0"/>
              <a:t>Fitness/wellness centers</a:t>
            </a:r>
          </a:p>
          <a:p>
            <a:r>
              <a:rPr lang="en-US" sz="2400" dirty="0"/>
              <a:t>Media:  Internet sites, social networks, radio, text requests</a:t>
            </a:r>
          </a:p>
          <a:p>
            <a:r>
              <a:rPr lang="en-US" sz="2400" dirty="0"/>
              <a:t>College campuses</a:t>
            </a:r>
          </a:p>
          <a:p>
            <a:r>
              <a:rPr lang="en-US" sz="2400" dirty="0"/>
              <a:t>Peer-to-peer recruitment</a:t>
            </a:r>
          </a:p>
        </p:txBody>
      </p:sp>
    </p:spTree>
    <p:extLst>
      <p:ext uri="{BB962C8B-B14F-4D97-AF65-F5344CB8AC3E}">
        <p14:creationId xmlns:p14="http://schemas.microsoft.com/office/powerpoint/2010/main" val="1080180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11DEE-A634-77C6-AC4B-F77409F58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Generation Z</a:t>
            </a:r>
            <a:br>
              <a:rPr lang="en-US" dirty="0"/>
            </a:br>
            <a:r>
              <a:rPr lang="en-US" sz="2600" dirty="0"/>
              <a:t>Where can you find them?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30443C-4038-6791-03D0-BF07986BC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26631"/>
            <a:ext cx="7886700" cy="3856915"/>
          </a:xfrm>
        </p:spPr>
        <p:txBody>
          <a:bodyPr>
            <a:normAutofit/>
          </a:bodyPr>
          <a:lstStyle/>
          <a:p>
            <a:r>
              <a:rPr lang="en-US" sz="2400" dirty="0"/>
              <a:t>Social networks (TikTok, Snapchat, Instagram, Twitter)</a:t>
            </a:r>
          </a:p>
          <a:p>
            <a:r>
              <a:rPr lang="en-US" sz="2400" dirty="0"/>
              <a:t>Social impact groups</a:t>
            </a:r>
          </a:p>
          <a:p>
            <a:r>
              <a:rPr lang="en-US" sz="2400" dirty="0"/>
              <a:t>Fliers:  coffee shops, cafes, book stores</a:t>
            </a:r>
          </a:p>
          <a:p>
            <a:r>
              <a:rPr lang="en-US" sz="2400" dirty="0"/>
              <a:t>Vintage shops</a:t>
            </a:r>
          </a:p>
          <a:p>
            <a:r>
              <a:rPr lang="en-US" sz="2400" dirty="0"/>
              <a:t>College campuses</a:t>
            </a:r>
          </a:p>
          <a:p>
            <a:r>
              <a:rPr lang="en-US" sz="2400" dirty="0"/>
              <a:t>High school campuses</a:t>
            </a:r>
          </a:p>
          <a:p>
            <a:r>
              <a:rPr lang="en-US" sz="2400" dirty="0"/>
              <a:t>Word of mouth</a:t>
            </a:r>
          </a:p>
        </p:txBody>
      </p:sp>
    </p:spTree>
    <p:extLst>
      <p:ext uri="{BB962C8B-B14F-4D97-AF65-F5344CB8AC3E}">
        <p14:creationId xmlns:p14="http://schemas.microsoft.com/office/powerpoint/2010/main" val="3540423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1BA8CBC-AE0A-FAF6-18C2-CCEB363B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/>
              <a:t>Generation Alpha</a:t>
            </a:r>
            <a:br>
              <a:rPr lang="en-US" dirty="0"/>
            </a:br>
            <a:r>
              <a:rPr lang="en-US" sz="2600" dirty="0"/>
              <a:t>Where can you find them?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FCD51C55-4F29-4E59-09E2-EDF3E044C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26631"/>
            <a:ext cx="7886700" cy="3856915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Elementary School</a:t>
            </a:r>
          </a:p>
          <a:p>
            <a:r>
              <a:rPr lang="en-US" sz="2400" dirty="0"/>
              <a:t>Middle School</a:t>
            </a:r>
          </a:p>
        </p:txBody>
      </p:sp>
    </p:spTree>
    <p:extLst>
      <p:ext uri="{BB962C8B-B14F-4D97-AF65-F5344CB8AC3E}">
        <p14:creationId xmlns:p14="http://schemas.microsoft.com/office/powerpoint/2010/main" val="3883947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B5947-A3BC-8086-ABFE-C7DB200B6718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6891087" cy="15719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/>
              <a:t>How do you communicate with them?</a:t>
            </a:r>
            <a:endParaRPr lang="en-US" sz="4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A6431E-95AB-98C0-1BB0-2EF800E0C3D8}"/>
              </a:ext>
            </a:extLst>
          </p:cNvPr>
          <p:cNvSpPr txBox="1">
            <a:spLocks/>
          </p:cNvSpPr>
          <p:nvPr/>
        </p:nvSpPr>
        <p:spPr>
          <a:xfrm>
            <a:off x="877387" y="2152996"/>
            <a:ext cx="7941760" cy="4705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900" b="1" dirty="0"/>
              <a:t>The Silent Generation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Simple and straightforward; letters, phone</a:t>
            </a:r>
          </a:p>
          <a:p>
            <a:pPr algn="l"/>
            <a:r>
              <a:rPr lang="en-US" sz="1900" b="1" dirty="0"/>
              <a:t>Baby Boomers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Personal style to build rapport; phone, face-to-face networking</a:t>
            </a:r>
          </a:p>
          <a:p>
            <a:pPr algn="l"/>
            <a:r>
              <a:rPr lang="en-US" sz="1900" b="1" dirty="0"/>
              <a:t>Generation X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Direct approach; email, voicemail, social media platforms</a:t>
            </a:r>
          </a:p>
          <a:p>
            <a:pPr algn="l"/>
            <a:r>
              <a:rPr lang="en-US" sz="1900" b="1" dirty="0"/>
              <a:t>Millennials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Social networking websites, texts, expect instant feedback</a:t>
            </a:r>
          </a:p>
          <a:p>
            <a:pPr algn="l"/>
            <a:r>
              <a:rPr lang="en-US" sz="1900" b="1" dirty="0"/>
              <a:t>Generation Z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Social media platforms, texts, expect instant feedback</a:t>
            </a:r>
          </a:p>
          <a:p>
            <a:pPr algn="l"/>
            <a:r>
              <a:rPr lang="en-US" sz="1900" b="1" dirty="0"/>
              <a:t>Generation Alpha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Social media platforms, expect instant feedback</a:t>
            </a:r>
          </a:p>
        </p:txBody>
      </p:sp>
    </p:spTree>
    <p:extLst>
      <p:ext uri="{BB962C8B-B14F-4D97-AF65-F5344CB8AC3E}">
        <p14:creationId xmlns:p14="http://schemas.microsoft.com/office/powerpoint/2010/main" val="2387773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C9E06F-70AE-94DB-3325-47B1E88E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377" y="728232"/>
            <a:ext cx="6960149" cy="131275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Recommendations for </a:t>
            </a:r>
            <a:br>
              <a:rPr lang="en-US" sz="3600" b="1" dirty="0"/>
            </a:br>
            <a:r>
              <a:rPr lang="en-US" sz="3600" b="1" dirty="0"/>
              <a:t>working with all volunteers!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1DCBFC-A48F-9829-54BD-E4213B3A9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664" y="2331939"/>
            <a:ext cx="6963049" cy="4339243"/>
          </a:xfrm>
        </p:spPr>
        <p:txBody>
          <a:bodyPr>
            <a:normAutofit/>
          </a:bodyPr>
          <a:lstStyle/>
          <a:p>
            <a:r>
              <a:rPr lang="en-US" sz="1800" dirty="0"/>
              <a:t>Make volunteering a social affair.  Provide networking opportunities.</a:t>
            </a:r>
          </a:p>
          <a:p>
            <a:r>
              <a:rPr lang="en-US" sz="1800" dirty="0"/>
              <a:t>Demonstrate a need for volunteers.  Be vocal.  Volunteer position descriptions are key.</a:t>
            </a:r>
          </a:p>
          <a:p>
            <a:r>
              <a:rPr lang="en-US" sz="1800" dirty="0"/>
              <a:t>Manage your volunteer events professionally.</a:t>
            </a:r>
          </a:p>
          <a:p>
            <a:r>
              <a:rPr lang="en-US" sz="1800" dirty="0"/>
              <a:t>Treat volunteers with respect, make them feel welcome, avoid gossip and negativity at all costs.</a:t>
            </a:r>
          </a:p>
          <a:p>
            <a:r>
              <a:rPr lang="en-US" sz="1800" dirty="0"/>
              <a:t>Offer numerous times or ways to volunteer to alleviate issues; work and family conflicts.</a:t>
            </a:r>
          </a:p>
          <a:p>
            <a:r>
              <a:rPr lang="en-US" sz="1800" dirty="0"/>
              <a:t>Let current volunteers know they are needed and have made a difference.  Recognition is important!</a:t>
            </a:r>
          </a:p>
          <a:p>
            <a:r>
              <a:rPr lang="en-US" sz="1800" dirty="0"/>
              <a:t>Make the volunteer experience fun!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8725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4879A1-700F-A2A8-0C0C-CB1DA668F98D}"/>
              </a:ext>
            </a:extLst>
          </p:cNvPr>
          <p:cNvSpPr txBox="1">
            <a:spLocks/>
          </p:cNvSpPr>
          <p:nvPr/>
        </p:nvSpPr>
        <p:spPr>
          <a:xfrm>
            <a:off x="0" y="792552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</a:rPr>
              <a:t>In 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547D7-6836-4C16-50F8-161F80D87BE4}"/>
              </a:ext>
            </a:extLst>
          </p:cNvPr>
          <p:cNvSpPr txBox="1">
            <a:spLocks/>
          </p:cNvSpPr>
          <p:nvPr/>
        </p:nvSpPr>
        <p:spPr>
          <a:xfrm>
            <a:off x="341467" y="2302042"/>
            <a:ext cx="8570219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Different generations bring different strengths, beliefs and attitudes.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Utilizing your volunteers’ generational assets can have a positive impact on the climate and overall success of your organization.</a:t>
            </a:r>
          </a:p>
        </p:txBody>
      </p:sp>
    </p:spTree>
    <p:extLst>
      <p:ext uri="{BB962C8B-B14F-4D97-AF65-F5344CB8AC3E}">
        <p14:creationId xmlns:p14="http://schemas.microsoft.com/office/powerpoint/2010/main" val="357477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F51D33-C6CD-36E2-C18B-755C1132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13" y="823605"/>
            <a:ext cx="6458797" cy="1280890"/>
          </a:xfrm>
        </p:spPr>
        <p:txBody>
          <a:bodyPr/>
          <a:lstStyle/>
          <a:p>
            <a:pPr algn="ctr"/>
            <a:r>
              <a:rPr lang="en-US" b="1" dirty="0"/>
              <a:t>The Silent Generation</a:t>
            </a:r>
            <a:br>
              <a:rPr lang="en-US" b="1" dirty="0"/>
            </a:br>
            <a:r>
              <a:rPr lang="en-US" sz="2600" dirty="0"/>
              <a:t>Born 1929-1945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AFF796-F38A-EFE8-5417-BA82A4A4B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018" y="2872073"/>
            <a:ext cx="3898669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Characteristics: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Successful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Considerate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Inclusive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Mentors – quiet but industrious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Cautious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Sandwiched – underestimated/overlooked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0FFA24E-D4DF-FEC4-01C4-35C3313FD6AF}"/>
              </a:ext>
            </a:extLst>
          </p:cNvPr>
          <p:cNvSpPr txBox="1">
            <a:spLocks/>
          </p:cNvSpPr>
          <p:nvPr/>
        </p:nvSpPr>
        <p:spPr>
          <a:xfrm>
            <a:off x="4778506" y="2892662"/>
            <a:ext cx="3333200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Values: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Self-reliance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Thriftiness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Hard work/discipline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Dedication/loyalty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Family/community</a:t>
            </a:r>
          </a:p>
        </p:txBody>
      </p:sp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D74BA01-A06A-C444-ECDE-2F24FF821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58" y="1113963"/>
            <a:ext cx="1981064" cy="198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66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99D219-ED15-1B6F-6DC2-0BEC573B3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424093"/>
            <a:ext cx="8915399" cy="14688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6838"/>
                </a:solidFill>
              </a:rPr>
              <a:t>Thank you!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140C3F2-8323-DE3B-A0AF-A5FFAA4832C4}"/>
              </a:ext>
            </a:extLst>
          </p:cNvPr>
          <p:cNvSpPr txBox="1">
            <a:spLocks/>
          </p:cNvSpPr>
          <p:nvPr/>
        </p:nvSpPr>
        <p:spPr>
          <a:xfrm>
            <a:off x="114300" y="3790669"/>
            <a:ext cx="8915399" cy="1914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dirty="0"/>
              <a:t>Jennifer </a:t>
            </a:r>
            <a:r>
              <a:rPr lang="en-US" sz="1900" dirty="0" err="1"/>
              <a:t>Giesike</a:t>
            </a:r>
            <a:r>
              <a:rPr lang="en-US" sz="1900" dirty="0"/>
              <a:t>, CFE</a:t>
            </a:r>
          </a:p>
          <a:p>
            <a:pPr marL="0" indent="0" algn="ctr">
              <a:buNone/>
            </a:pPr>
            <a:r>
              <a:rPr lang="en-US" sz="1900" dirty="0"/>
              <a:t>Washington Town &amp; Country Fair</a:t>
            </a:r>
          </a:p>
          <a:p>
            <a:pPr marL="0" indent="0" algn="ctr">
              <a:buNone/>
            </a:pPr>
            <a:r>
              <a:rPr lang="en-US" sz="1900" dirty="0"/>
              <a:t>Washington, Missouri</a:t>
            </a:r>
          </a:p>
          <a:p>
            <a:pPr marL="0" indent="0" algn="ctr">
              <a:buNone/>
            </a:pPr>
            <a:r>
              <a:rPr lang="en-US" sz="1900" dirty="0"/>
              <a:t>636-239-2715 ext. 104</a:t>
            </a:r>
          </a:p>
          <a:p>
            <a:pPr marL="0" indent="0" algn="ctr">
              <a:buNone/>
            </a:pPr>
            <a:r>
              <a:rPr lang="en-US" sz="1900" dirty="0">
                <a:hlinkClick r:id="rId2"/>
              </a:rPr>
              <a:t>jgiesike@washmo.org</a:t>
            </a:r>
            <a:endParaRPr lang="en-US" sz="1900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29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EC4C96-E36A-F8CC-056E-BB1B3735D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9" y="2784"/>
            <a:ext cx="9138402" cy="685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1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FAA5BDB-17B2-A56A-B1AA-24778AB7ADFE}"/>
              </a:ext>
            </a:extLst>
          </p:cNvPr>
          <p:cNvSpPr txBox="1">
            <a:spLocks/>
          </p:cNvSpPr>
          <p:nvPr/>
        </p:nvSpPr>
        <p:spPr>
          <a:xfrm>
            <a:off x="1205548" y="720363"/>
            <a:ext cx="7938452" cy="7890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The Silent Generation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47892A-0F14-DE6D-A0DF-947AC590974D}"/>
              </a:ext>
            </a:extLst>
          </p:cNvPr>
          <p:cNvSpPr txBox="1">
            <a:spLocks/>
          </p:cNvSpPr>
          <p:nvPr/>
        </p:nvSpPr>
        <p:spPr>
          <a:xfrm>
            <a:off x="1202240" y="1617482"/>
            <a:ext cx="7941760" cy="4705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900" b="1" dirty="0"/>
              <a:t>Motivation to Volunteer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Unselfish motivation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Following the example set by parents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Sense of being needed</a:t>
            </a:r>
          </a:p>
          <a:p>
            <a:pPr lvl="1" algn="l"/>
            <a:endParaRPr lang="en-US" dirty="0"/>
          </a:p>
          <a:p>
            <a:pPr algn="l"/>
            <a:r>
              <a:rPr lang="en-US" sz="1900" b="1" dirty="0"/>
              <a:t>Hindrance to Volunteering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Time conflicts/lack of flexibility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Unclear objectives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Health</a:t>
            </a:r>
          </a:p>
          <a:p>
            <a:pPr lvl="1" algn="l"/>
            <a:endParaRPr lang="en-US" dirty="0"/>
          </a:p>
          <a:p>
            <a:pPr algn="l"/>
            <a:r>
              <a:rPr lang="en-US" sz="1900" b="1" dirty="0"/>
              <a:t>Motivation to continue with Volunteering Efforts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Help fair to survive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Socialization</a:t>
            </a:r>
          </a:p>
          <a:p>
            <a:pPr lvl="1" algn="l"/>
            <a:r>
              <a:rPr lang="en-US" sz="1700" dirty="0">
                <a:solidFill>
                  <a:schemeClr val="bg1"/>
                </a:solidFill>
              </a:rPr>
              <a:t>Feel needed – an asset to the fair</a:t>
            </a:r>
          </a:p>
          <a:p>
            <a:pPr lvl="1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7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FAA5BDB-17B2-A56A-B1AA-24778AB7ADFE}"/>
              </a:ext>
            </a:extLst>
          </p:cNvPr>
          <p:cNvSpPr txBox="1">
            <a:spLocks/>
          </p:cNvSpPr>
          <p:nvPr/>
        </p:nvSpPr>
        <p:spPr>
          <a:xfrm>
            <a:off x="1202240" y="407542"/>
            <a:ext cx="7938452" cy="7890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/>
              <a:t>The Silent Generation</a:t>
            </a:r>
            <a:r>
              <a:rPr lang="en-US" sz="3200" dirty="0"/>
              <a:t> </a:t>
            </a:r>
            <a:r>
              <a:rPr lang="en-US" sz="2100" dirty="0"/>
              <a:t>cont’d</a:t>
            </a:r>
            <a:endParaRPr lang="en-US" sz="32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47892A-0F14-DE6D-A0DF-947AC590974D}"/>
              </a:ext>
            </a:extLst>
          </p:cNvPr>
          <p:cNvSpPr txBox="1">
            <a:spLocks/>
          </p:cNvSpPr>
          <p:nvPr/>
        </p:nvSpPr>
        <p:spPr>
          <a:xfrm>
            <a:off x="1202240" y="1617482"/>
            <a:ext cx="7941760" cy="4705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900" b="1" dirty="0"/>
              <a:t>Actions you can change or improve to ensure continued Volunteerism</a:t>
            </a:r>
          </a:p>
          <a:p>
            <a:pPr lvl="1" algn="l"/>
            <a:r>
              <a:rPr lang="en-US" sz="1800" dirty="0">
                <a:solidFill>
                  <a:schemeClr val="bg1"/>
                </a:solidFill>
              </a:rPr>
              <a:t>Expand the volunteer base</a:t>
            </a:r>
          </a:p>
          <a:p>
            <a:pPr lvl="1" algn="l"/>
            <a:r>
              <a:rPr lang="en-US" sz="1800" dirty="0">
                <a:solidFill>
                  <a:schemeClr val="bg1"/>
                </a:solidFill>
              </a:rPr>
              <a:t>Clear communication</a:t>
            </a:r>
          </a:p>
          <a:p>
            <a:pPr marL="457200" lvl="1" indent="0" algn="l">
              <a:buNone/>
            </a:pPr>
            <a:endParaRPr lang="en-US" sz="1800" dirty="0"/>
          </a:p>
          <a:p>
            <a:pPr algn="l"/>
            <a:r>
              <a:rPr lang="en-US" sz="1900" b="1" dirty="0"/>
              <a:t>Most important factors in retaining Volunteers</a:t>
            </a:r>
          </a:p>
          <a:p>
            <a:pPr lvl="1" algn="l"/>
            <a:r>
              <a:rPr lang="en-US" sz="1800" dirty="0">
                <a:solidFill>
                  <a:schemeClr val="bg1"/>
                </a:solidFill>
              </a:rPr>
              <a:t>Making it worthwhile</a:t>
            </a:r>
          </a:p>
          <a:p>
            <a:pPr lvl="1" algn="l"/>
            <a:r>
              <a:rPr lang="en-US" sz="1800" dirty="0">
                <a:solidFill>
                  <a:schemeClr val="bg1"/>
                </a:solidFill>
              </a:rPr>
              <a:t>Sense of accomplishment</a:t>
            </a:r>
          </a:p>
        </p:txBody>
      </p:sp>
    </p:spTree>
    <p:extLst>
      <p:ext uri="{BB962C8B-B14F-4D97-AF65-F5344CB8AC3E}">
        <p14:creationId xmlns:p14="http://schemas.microsoft.com/office/powerpoint/2010/main" val="2735443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540F6B7-E3BA-D0AF-4BF2-7883ED9DF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6" y="575983"/>
            <a:ext cx="5763236" cy="1280890"/>
          </a:xfrm>
        </p:spPr>
        <p:txBody>
          <a:bodyPr/>
          <a:lstStyle/>
          <a:p>
            <a:pPr algn="ctr"/>
            <a:r>
              <a:rPr lang="en-US" b="1" dirty="0"/>
              <a:t>Baby Boomers</a:t>
            </a:r>
            <a:br>
              <a:rPr lang="en-US" dirty="0"/>
            </a:br>
            <a:r>
              <a:rPr lang="en-US" sz="2600" dirty="0"/>
              <a:t>Born 1946-1964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5FD4A3-687A-B14C-734A-DB48E427E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439" y="2816326"/>
            <a:ext cx="31956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Characteristics: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Educated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Independent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Desire quality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Cause-oriented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Fitness conscious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Question authority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Resourceful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31EC701-2E28-92B9-23B1-FE0016B8A64F}"/>
              </a:ext>
            </a:extLst>
          </p:cNvPr>
          <p:cNvSpPr txBox="1">
            <a:spLocks/>
          </p:cNvSpPr>
          <p:nvPr/>
        </p:nvSpPr>
        <p:spPr>
          <a:xfrm>
            <a:off x="4128039" y="2816326"/>
            <a:ext cx="3491142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Values: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Personal gratification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Focus on self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Health/youthfulness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Competitive</a:t>
            </a:r>
          </a:p>
        </p:txBody>
      </p:sp>
      <p:pic>
        <p:nvPicPr>
          <p:cNvPr id="7" name="Picture 6" descr="A person with long hair&#10;&#10;Description automatically generated with medium confidence">
            <a:extLst>
              <a:ext uri="{FF2B5EF4-FFF2-40B4-BE49-F238E27FC236}">
                <a16:creationId xmlns:a16="http://schemas.microsoft.com/office/drawing/2014/main" id="{661E78BE-1737-8176-8ADE-3FB707F36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59" y="1113964"/>
            <a:ext cx="1981064" cy="198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64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CABC0E-78CD-C760-18E9-3350981752E6}"/>
              </a:ext>
            </a:extLst>
          </p:cNvPr>
          <p:cNvSpPr txBox="1">
            <a:spLocks/>
          </p:cNvSpPr>
          <p:nvPr/>
        </p:nvSpPr>
        <p:spPr>
          <a:xfrm>
            <a:off x="1565381" y="627392"/>
            <a:ext cx="7785579" cy="8478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/>
              <a:t>Baby Boomers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0C85F0-C510-B3B4-D573-BF8ED44A7D1C}"/>
              </a:ext>
            </a:extLst>
          </p:cNvPr>
          <p:cNvSpPr txBox="1">
            <a:spLocks/>
          </p:cNvSpPr>
          <p:nvPr/>
        </p:nvSpPr>
        <p:spPr>
          <a:xfrm>
            <a:off x="1562136" y="1475291"/>
            <a:ext cx="7788823" cy="4937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100" b="1" dirty="0">
                <a:solidFill>
                  <a:schemeClr val="tx1"/>
                </a:solidFill>
              </a:rPr>
              <a:t>Motivation to Volunteer</a:t>
            </a:r>
          </a:p>
          <a:p>
            <a:pPr lvl="1" algn="l"/>
            <a:r>
              <a:rPr lang="en-US" sz="1800" dirty="0"/>
              <a:t>Active aging</a:t>
            </a:r>
          </a:p>
          <a:p>
            <a:pPr lvl="1" algn="l"/>
            <a:r>
              <a:rPr lang="en-US" sz="1800" dirty="0"/>
              <a:t>Unselfish motivation</a:t>
            </a:r>
          </a:p>
          <a:p>
            <a:pPr lvl="1" algn="l"/>
            <a:r>
              <a:rPr lang="en-US" sz="1800" dirty="0"/>
              <a:t>Address a need at the fair</a:t>
            </a:r>
          </a:p>
          <a:p>
            <a:pPr lvl="1" algn="l"/>
            <a:r>
              <a:rPr lang="en-US" sz="1800" dirty="0"/>
              <a:t>Sense of accomplishment, wellbeing and belonging</a:t>
            </a:r>
          </a:p>
          <a:p>
            <a:pPr lvl="1" algn="l"/>
            <a:r>
              <a:rPr lang="en-US" sz="1800" dirty="0"/>
              <a:t>Passing on skills</a:t>
            </a:r>
          </a:p>
          <a:p>
            <a:pPr lvl="1" algn="l"/>
            <a:endParaRPr lang="en-US" dirty="0"/>
          </a:p>
          <a:p>
            <a:pPr algn="l"/>
            <a:r>
              <a:rPr lang="en-US" sz="2100" b="1" dirty="0">
                <a:solidFill>
                  <a:schemeClr val="tx1"/>
                </a:solidFill>
              </a:rPr>
              <a:t>Hindrance to Volunteering</a:t>
            </a:r>
          </a:p>
          <a:p>
            <a:pPr lvl="1" algn="l"/>
            <a:r>
              <a:rPr lang="en-US" sz="1800" dirty="0"/>
              <a:t>Time conflicts/lack of flexibility</a:t>
            </a:r>
          </a:p>
          <a:p>
            <a:pPr lvl="1" algn="l"/>
            <a:r>
              <a:rPr lang="en-US" sz="1800" dirty="0"/>
              <a:t>Lack of organizational structure and vision</a:t>
            </a:r>
          </a:p>
          <a:p>
            <a:pPr lvl="1" algn="l"/>
            <a:r>
              <a:rPr lang="en-US" sz="1800" dirty="0"/>
              <a:t>Poor treatment of volunteers</a:t>
            </a:r>
          </a:p>
          <a:p>
            <a:pPr lvl="1" algn="l"/>
            <a:endParaRPr lang="en-US" dirty="0"/>
          </a:p>
          <a:p>
            <a:pPr algn="l"/>
            <a:r>
              <a:rPr lang="en-US" sz="2100" b="1" dirty="0">
                <a:solidFill>
                  <a:schemeClr val="tx1"/>
                </a:solidFill>
              </a:rPr>
              <a:t>Motivation to continue with Volunteering Efforts</a:t>
            </a:r>
          </a:p>
          <a:p>
            <a:pPr lvl="1" algn="l"/>
            <a:r>
              <a:rPr lang="en-US" sz="1800" dirty="0"/>
              <a:t>Sense of accomplishment, wellbeing and belonging</a:t>
            </a:r>
          </a:p>
          <a:p>
            <a:pPr lvl="1" algn="l"/>
            <a:r>
              <a:rPr lang="en-US" sz="1800" dirty="0"/>
              <a:t>Tasks that are less physically-demanding</a:t>
            </a:r>
          </a:p>
          <a:p>
            <a:pPr lvl="1" algn="l"/>
            <a:r>
              <a:rPr lang="en-US" sz="1800" dirty="0"/>
              <a:t>Feel needed and appreciated</a:t>
            </a:r>
          </a:p>
          <a:p>
            <a:pPr lvl="1" algn="l"/>
            <a:r>
              <a:rPr lang="en-US" sz="1800" dirty="0"/>
              <a:t>Their talents and skills are beneficial to the fair</a:t>
            </a:r>
          </a:p>
        </p:txBody>
      </p:sp>
    </p:spTree>
    <p:extLst>
      <p:ext uri="{BB962C8B-B14F-4D97-AF65-F5344CB8AC3E}">
        <p14:creationId xmlns:p14="http://schemas.microsoft.com/office/powerpoint/2010/main" val="1134110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CABC0E-78CD-C760-18E9-3350981752E6}"/>
              </a:ext>
            </a:extLst>
          </p:cNvPr>
          <p:cNvSpPr txBox="1">
            <a:spLocks/>
          </p:cNvSpPr>
          <p:nvPr/>
        </p:nvSpPr>
        <p:spPr>
          <a:xfrm>
            <a:off x="1565381" y="627392"/>
            <a:ext cx="7785579" cy="8478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/>
              <a:t>Baby Boomers, </a:t>
            </a:r>
            <a:r>
              <a:rPr lang="en-US" sz="2700" dirty="0"/>
              <a:t>cont’d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0C85F0-C510-B3B4-D573-BF8ED44A7D1C}"/>
              </a:ext>
            </a:extLst>
          </p:cNvPr>
          <p:cNvSpPr txBox="1">
            <a:spLocks/>
          </p:cNvSpPr>
          <p:nvPr/>
        </p:nvSpPr>
        <p:spPr>
          <a:xfrm>
            <a:off x="1562136" y="1475291"/>
            <a:ext cx="7788823" cy="4937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900" b="1" dirty="0">
                <a:solidFill>
                  <a:schemeClr val="tx1"/>
                </a:solidFill>
              </a:rPr>
              <a:t>Actions you can change or improve to ensure continued Volunteerism</a:t>
            </a:r>
          </a:p>
          <a:p>
            <a:pPr lvl="1" algn="l"/>
            <a:r>
              <a:rPr lang="en-US" sz="1700" dirty="0"/>
              <a:t>Appreciation for volunteer efforts</a:t>
            </a:r>
          </a:p>
          <a:p>
            <a:pPr lvl="1" algn="l"/>
            <a:r>
              <a:rPr lang="en-US" sz="1700" dirty="0"/>
              <a:t>Expand the volunteer base</a:t>
            </a:r>
          </a:p>
          <a:p>
            <a:pPr lvl="1" algn="l"/>
            <a:r>
              <a:rPr lang="en-US" sz="1700" dirty="0"/>
              <a:t>Clear communication</a:t>
            </a:r>
          </a:p>
          <a:p>
            <a:pPr marL="457200" lvl="1" indent="0" algn="l">
              <a:buNone/>
            </a:pPr>
            <a:endParaRPr lang="en-US" sz="1800" dirty="0"/>
          </a:p>
          <a:p>
            <a:pPr algn="l"/>
            <a:r>
              <a:rPr lang="en-US" sz="1900" b="1" dirty="0">
                <a:solidFill>
                  <a:schemeClr val="tx1"/>
                </a:solidFill>
              </a:rPr>
              <a:t>Most important factors in retaining Volunteers</a:t>
            </a:r>
          </a:p>
          <a:p>
            <a:pPr lvl="1" algn="l"/>
            <a:r>
              <a:rPr lang="en-US" sz="1700" dirty="0"/>
              <a:t>Appreciation for their efforts</a:t>
            </a:r>
          </a:p>
          <a:p>
            <a:pPr lvl="1" algn="l"/>
            <a:r>
              <a:rPr lang="en-US" sz="1700" dirty="0"/>
              <a:t>Sense of accomplishment</a:t>
            </a:r>
          </a:p>
          <a:p>
            <a:pPr lvl="1" algn="l"/>
            <a:r>
              <a:rPr lang="en-US" sz="1700" dirty="0"/>
              <a:t>Flexibility with time demands</a:t>
            </a:r>
          </a:p>
          <a:p>
            <a:pPr lvl="1" algn="l"/>
            <a:r>
              <a:rPr lang="en-US" sz="1700" dirty="0"/>
              <a:t>Adult learning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91906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F51D33-C6CD-36E2-C18B-755C1132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13" y="823605"/>
            <a:ext cx="6458797" cy="1280890"/>
          </a:xfrm>
        </p:spPr>
        <p:txBody>
          <a:bodyPr/>
          <a:lstStyle/>
          <a:p>
            <a:pPr algn="ctr"/>
            <a:r>
              <a:rPr lang="en-US" b="1" dirty="0"/>
              <a:t>Generation X</a:t>
            </a:r>
            <a:br>
              <a:rPr lang="en-US" b="1" dirty="0"/>
            </a:br>
            <a:r>
              <a:rPr lang="en-US" sz="2600" dirty="0"/>
              <a:t>Born 1965-1980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AFF796-F38A-EFE8-5417-BA82A4A4B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018" y="2872073"/>
            <a:ext cx="3898669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Characteristics: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Independent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Flexible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Self-Reliant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Results-Oriented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Critical Thinkers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Entrepreneurs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Serious about life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0FFA24E-D4DF-FEC4-01C4-35C3313FD6AF}"/>
              </a:ext>
            </a:extLst>
          </p:cNvPr>
          <p:cNvSpPr txBox="1">
            <a:spLocks/>
          </p:cNvSpPr>
          <p:nvPr/>
        </p:nvSpPr>
        <p:spPr>
          <a:xfrm>
            <a:off x="4778506" y="2892662"/>
            <a:ext cx="3333200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Values: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Work-life balance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Diversity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Highly educated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Technologically savvy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Fun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Informality</a:t>
            </a:r>
          </a:p>
        </p:txBody>
      </p:sp>
      <p:pic>
        <p:nvPicPr>
          <p:cNvPr id="2" name="Picture 1" descr="A person in a purple shirt&#10;&#10;Description automatically generated with medium confidence">
            <a:extLst>
              <a:ext uri="{FF2B5EF4-FFF2-40B4-BE49-F238E27FC236}">
                <a16:creationId xmlns:a16="http://schemas.microsoft.com/office/drawing/2014/main" id="{159A4C34-7081-DCB9-5EB3-2B52F890F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77" r="21877"/>
          <a:stretch/>
        </p:blipFill>
        <p:spPr>
          <a:xfrm>
            <a:off x="6888459" y="1113962"/>
            <a:ext cx="1981064" cy="198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54625"/>
      </p:ext>
    </p:extLst>
  </p:cSld>
  <p:clrMapOvr>
    <a:masterClrMapping/>
  </p:clrMapOvr>
</p:sld>
</file>

<file path=ppt/theme/theme1.xml><?xml version="1.0" encoding="utf-8"?>
<a:theme xmlns:a="http://schemas.openxmlformats.org/drawingml/2006/main" name="Dark Green">
  <a:themeElements>
    <a:clrScheme name="ASA Conference 2023">
      <a:dk1>
        <a:srgbClr val="000000"/>
      </a:dk1>
      <a:lt1>
        <a:sysClr val="window" lastClr="FFFFFF"/>
      </a:lt1>
      <a:dk2>
        <a:srgbClr val="006838"/>
      </a:dk2>
      <a:lt2>
        <a:srgbClr val="39B54A"/>
      </a:lt2>
      <a:accent1>
        <a:srgbClr val="F7941D"/>
      </a:accent1>
      <a:accent2>
        <a:srgbClr val="414042"/>
      </a:accent2>
      <a:accent3>
        <a:srgbClr val="92D050"/>
      </a:accent3>
      <a:accent4>
        <a:srgbClr val="C55A11"/>
      </a:accent4>
      <a:accent5>
        <a:srgbClr val="FFC000"/>
      </a:accent5>
      <a:accent6>
        <a:srgbClr val="262626"/>
      </a:accent6>
      <a:hlink>
        <a:srgbClr val="F7941D"/>
      </a:hlink>
      <a:folHlink>
        <a:srgbClr val="F7941D"/>
      </a:folHlink>
    </a:clrScheme>
    <a:fontScheme name="ASA Conference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Conference_Template" id="{19429971-3C11-4863-B8B5-92C0DA01A884}" vid="{3F67A7B4-5A45-4714-A621-439B3D98A363}"/>
    </a:ext>
  </a:extLst>
</a:theme>
</file>

<file path=ppt/theme/theme2.xml><?xml version="1.0" encoding="utf-8"?>
<a:theme xmlns:a="http://schemas.openxmlformats.org/drawingml/2006/main" name="Gold">
  <a:themeElements>
    <a:clrScheme name="ASA Conference 2023">
      <a:dk1>
        <a:srgbClr val="000000"/>
      </a:dk1>
      <a:lt1>
        <a:sysClr val="window" lastClr="FFFFFF"/>
      </a:lt1>
      <a:dk2>
        <a:srgbClr val="006838"/>
      </a:dk2>
      <a:lt2>
        <a:srgbClr val="39B54A"/>
      </a:lt2>
      <a:accent1>
        <a:srgbClr val="F7941D"/>
      </a:accent1>
      <a:accent2>
        <a:srgbClr val="414042"/>
      </a:accent2>
      <a:accent3>
        <a:srgbClr val="92D050"/>
      </a:accent3>
      <a:accent4>
        <a:srgbClr val="C55A11"/>
      </a:accent4>
      <a:accent5>
        <a:srgbClr val="FFC000"/>
      </a:accent5>
      <a:accent6>
        <a:srgbClr val="262626"/>
      </a:accent6>
      <a:hlink>
        <a:srgbClr val="F7941D"/>
      </a:hlink>
      <a:folHlink>
        <a:srgbClr val="F7941D"/>
      </a:folHlink>
    </a:clrScheme>
    <a:fontScheme name="ASA Conference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Conference_Template" id="{19429971-3C11-4863-B8B5-92C0DA01A884}" vid="{A8702505-87A1-4285-8780-DB17C4A06450}"/>
    </a:ext>
  </a:extLst>
</a:theme>
</file>

<file path=ppt/theme/theme3.xml><?xml version="1.0" encoding="utf-8"?>
<a:theme xmlns:a="http://schemas.openxmlformats.org/drawingml/2006/main" name="Graphite">
  <a:themeElements>
    <a:clrScheme name="ASA Conference 2023">
      <a:dk1>
        <a:srgbClr val="000000"/>
      </a:dk1>
      <a:lt1>
        <a:sysClr val="window" lastClr="FFFFFF"/>
      </a:lt1>
      <a:dk2>
        <a:srgbClr val="006838"/>
      </a:dk2>
      <a:lt2>
        <a:srgbClr val="39B54A"/>
      </a:lt2>
      <a:accent1>
        <a:srgbClr val="F7941D"/>
      </a:accent1>
      <a:accent2>
        <a:srgbClr val="414042"/>
      </a:accent2>
      <a:accent3>
        <a:srgbClr val="92D050"/>
      </a:accent3>
      <a:accent4>
        <a:srgbClr val="C55A11"/>
      </a:accent4>
      <a:accent5>
        <a:srgbClr val="FFC000"/>
      </a:accent5>
      <a:accent6>
        <a:srgbClr val="262626"/>
      </a:accent6>
      <a:hlink>
        <a:srgbClr val="F7941D"/>
      </a:hlink>
      <a:folHlink>
        <a:srgbClr val="F7941D"/>
      </a:folHlink>
    </a:clrScheme>
    <a:fontScheme name="ASA Conference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Conference_Template" id="{19429971-3C11-4863-B8B5-92C0DA01A884}" vid="{A6C8CA9C-56E3-40F4-897A-6D8CDAEBF429}"/>
    </a:ext>
  </a:extLst>
</a:theme>
</file>

<file path=ppt/theme/theme4.xml><?xml version="1.0" encoding="utf-8"?>
<a:theme xmlns:a="http://schemas.openxmlformats.org/drawingml/2006/main" name="Light Green">
  <a:themeElements>
    <a:clrScheme name="ASA Conference 2023">
      <a:dk1>
        <a:srgbClr val="000000"/>
      </a:dk1>
      <a:lt1>
        <a:sysClr val="window" lastClr="FFFFFF"/>
      </a:lt1>
      <a:dk2>
        <a:srgbClr val="006838"/>
      </a:dk2>
      <a:lt2>
        <a:srgbClr val="39B54A"/>
      </a:lt2>
      <a:accent1>
        <a:srgbClr val="F7941D"/>
      </a:accent1>
      <a:accent2>
        <a:srgbClr val="414042"/>
      </a:accent2>
      <a:accent3>
        <a:srgbClr val="92D050"/>
      </a:accent3>
      <a:accent4>
        <a:srgbClr val="C55A11"/>
      </a:accent4>
      <a:accent5>
        <a:srgbClr val="FFC000"/>
      </a:accent5>
      <a:accent6>
        <a:srgbClr val="262626"/>
      </a:accent6>
      <a:hlink>
        <a:srgbClr val="F7941D"/>
      </a:hlink>
      <a:folHlink>
        <a:srgbClr val="F7941D"/>
      </a:folHlink>
    </a:clrScheme>
    <a:fontScheme name="ASA Conference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Conference_Template" id="{19429971-3C11-4863-B8B5-92C0DA01A884}" vid="{0D0268DB-9FB0-46FD-808A-74A6BDFCA88D}"/>
    </a:ext>
  </a:extLst>
</a:theme>
</file>

<file path=ppt/theme/theme5.xml><?xml version="1.0" encoding="utf-8"?>
<a:theme xmlns:a="http://schemas.openxmlformats.org/drawingml/2006/main" name="Generic">
  <a:themeElements>
    <a:clrScheme name="ASA Conference 2023">
      <a:dk1>
        <a:srgbClr val="000000"/>
      </a:dk1>
      <a:lt1>
        <a:sysClr val="window" lastClr="FFFFFF"/>
      </a:lt1>
      <a:dk2>
        <a:srgbClr val="006838"/>
      </a:dk2>
      <a:lt2>
        <a:srgbClr val="39B54A"/>
      </a:lt2>
      <a:accent1>
        <a:srgbClr val="F7941D"/>
      </a:accent1>
      <a:accent2>
        <a:srgbClr val="414042"/>
      </a:accent2>
      <a:accent3>
        <a:srgbClr val="92D050"/>
      </a:accent3>
      <a:accent4>
        <a:srgbClr val="C55A11"/>
      </a:accent4>
      <a:accent5>
        <a:srgbClr val="FFC000"/>
      </a:accent5>
      <a:accent6>
        <a:srgbClr val="262626"/>
      </a:accent6>
      <a:hlink>
        <a:srgbClr val="F7941D"/>
      </a:hlink>
      <a:folHlink>
        <a:srgbClr val="F7941D"/>
      </a:folHlink>
    </a:clrScheme>
    <a:fontScheme name="ASA Conference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Conference_Template" id="{19429971-3C11-4863-B8B5-92C0DA01A884}" vid="{3BB1CF64-2E6E-4866-97F3-82D917A815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2023_Conference_Template</Template>
  <TotalTime>2</TotalTime>
  <Words>1288</Words>
  <Application>Microsoft Office PowerPoint</Application>
  <PresentationFormat>On-screen Show (4:3)</PresentationFormat>
  <Paragraphs>305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Myriad Pro</vt:lpstr>
      <vt:lpstr>Wingdings</vt:lpstr>
      <vt:lpstr>Dark Green</vt:lpstr>
      <vt:lpstr>Gold</vt:lpstr>
      <vt:lpstr>Graphite</vt:lpstr>
      <vt:lpstr>Light Green</vt:lpstr>
      <vt:lpstr>Generic</vt:lpstr>
      <vt:lpstr>PowerPoint Presentation</vt:lpstr>
      <vt:lpstr>PowerPoint Presentation</vt:lpstr>
      <vt:lpstr>The Silent Generation Born 1929-1945</vt:lpstr>
      <vt:lpstr>PowerPoint Presentation</vt:lpstr>
      <vt:lpstr>PowerPoint Presentation</vt:lpstr>
      <vt:lpstr>Baby Boomers Born 1946-1964</vt:lpstr>
      <vt:lpstr>PowerPoint Presentation</vt:lpstr>
      <vt:lpstr>PowerPoint Presentation</vt:lpstr>
      <vt:lpstr>Generation X Born 1965-1980</vt:lpstr>
      <vt:lpstr>PowerPoint Presentation</vt:lpstr>
      <vt:lpstr>PowerPoint Presentation</vt:lpstr>
      <vt:lpstr>Millennials Born 1991-1996</vt:lpstr>
      <vt:lpstr>PowerPoint Presentation</vt:lpstr>
      <vt:lpstr>PowerPoint Presentation</vt:lpstr>
      <vt:lpstr>Generation Z Born 1997-2009</vt:lpstr>
      <vt:lpstr>PowerPoint Presentation</vt:lpstr>
      <vt:lpstr>PowerPoint Presentation</vt:lpstr>
      <vt:lpstr>Generation Alpha Born 2010-2025</vt:lpstr>
      <vt:lpstr>PowerPoint Presentation</vt:lpstr>
      <vt:lpstr>PowerPoint Presentation</vt:lpstr>
      <vt:lpstr>The Silent Generation Where can you find them?</vt:lpstr>
      <vt:lpstr>Baby Boomers Where can you find them?</vt:lpstr>
      <vt:lpstr>Generation X Where can you find them?</vt:lpstr>
      <vt:lpstr>Millennials Where can you find them?</vt:lpstr>
      <vt:lpstr>Generation Z Where can you find them?</vt:lpstr>
      <vt:lpstr>Generation Alpha Where can you find them?</vt:lpstr>
      <vt:lpstr>PowerPoint Presentation</vt:lpstr>
      <vt:lpstr>Recommendations for  working with all volunteers!</vt:lpstr>
      <vt:lpstr>PowerPoint Presentation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Giesike</dc:creator>
  <cp:lastModifiedBy>Christine Roberts</cp:lastModifiedBy>
  <cp:revision>1</cp:revision>
  <cp:lastPrinted>2023-08-23T17:57:46Z</cp:lastPrinted>
  <dcterms:created xsi:type="dcterms:W3CDTF">2023-08-23T20:25:01Z</dcterms:created>
  <dcterms:modified xsi:type="dcterms:W3CDTF">2023-10-09T02:32:20Z</dcterms:modified>
</cp:coreProperties>
</file>